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"/>
  </p:notesMasterIdLst>
  <p:sldIdLst>
    <p:sldId id="362" r:id="rId2"/>
    <p:sldId id="392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ut Jetlund" initials="KJ" lastIdx="1" clrIdx="0">
    <p:extLst>
      <p:ext uri="{19B8F6BF-5375-455C-9EA6-DF929625EA0E}">
        <p15:presenceInfo xmlns:p15="http://schemas.microsoft.com/office/powerpoint/2012/main" userId="S::knut.jetlund@vegvesen.no::0aa376c9-7282-42dc-82c1-c1e56bd59b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ddels stil 2 – uthevin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iddels stil 2 – uthevin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304" autoAdjust="0"/>
    <p:restoredTop sz="94660"/>
  </p:normalViewPr>
  <p:slideViewPr>
    <p:cSldViewPr snapToGrid="0">
      <p:cViewPr varScale="1">
        <p:scale>
          <a:sx n="68" d="100"/>
          <a:sy n="68" d="100"/>
        </p:scale>
        <p:origin x="644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607D8-455B-4B96-9DA5-90D8F15A0F50}" type="datetimeFigureOut">
              <a:rPr lang="en-ZA" smtClean="0"/>
              <a:t>2023/12/06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3193F-28C5-4149-BBB3-750E8B0C62F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8789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3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2C14-1E54-4CB9-BCDF-585C2A108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570C7-F5D8-4383-9315-F29D5CF43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Z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56F11-9B11-427E-A9B4-D28BFE343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38229-E35B-4313-B1DB-E8DCB410327A}" type="datetime1">
              <a:rPr lang="en-ZA" smtClean="0"/>
              <a:t>2023/12/06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1B6FC-2111-48D2-8FC4-944D1489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5F896-91AA-412B-9AC8-63FFF07B6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15880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15BAE4-D5BF-4AE3-99DB-D431F79E85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B778161-971F-4E11-9E96-C85A95620F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07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B6985C-25ED-44F3-97C7-CA2990F630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C0D0C56-5A88-4524-A150-349E0228D6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91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43330E-18C4-407F-9062-C9CEF14327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44" y="-92364"/>
            <a:ext cx="12265891" cy="706581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7064249-A26E-4107-BF6A-BF78877BF7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66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4D458D-8FE8-47DD-8BC9-DBF7EA3FDB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66E48DE-614A-4FA0-94A6-180789F1C7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22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trilobite, outdoor, arthropod&#10;&#10;Description automatically generated">
            <a:extLst>
              <a:ext uri="{FF2B5EF4-FFF2-40B4-BE49-F238E27FC236}">
                <a16:creationId xmlns:a16="http://schemas.microsoft.com/office/drawing/2014/main" id="{2FE4E783-E5BB-4BA9-A8B5-944231CFF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4097" y="0"/>
            <a:ext cx="5464969" cy="6858000"/>
          </a:xfrm>
          <a:prstGeom prst="rect">
            <a:avLst/>
          </a:prstGeom>
        </p:spPr>
      </p:pic>
      <p:pic>
        <p:nvPicPr>
          <p:cNvPr id="7" name="Picture 6" descr="A picture containing water, riding, outdoor, ocean&#10;&#10;Description automatically generated">
            <a:extLst>
              <a:ext uri="{FF2B5EF4-FFF2-40B4-BE49-F238E27FC236}">
                <a16:creationId xmlns:a16="http://schemas.microsoft.com/office/drawing/2014/main" id="{67DD642A-673B-40BD-A060-18F7886A8B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36281" cy="6858000"/>
          </a:xfrm>
          <a:prstGeom prst="rect">
            <a:avLst/>
          </a:prstGeom>
        </p:spPr>
      </p:pic>
      <p:pic>
        <p:nvPicPr>
          <p:cNvPr id="8" name="Picture 7" descr="A picture containing building, outdoor&#10;&#10;Description automatically generated">
            <a:extLst>
              <a:ext uri="{FF2B5EF4-FFF2-40B4-BE49-F238E27FC236}">
                <a16:creationId xmlns:a16="http://schemas.microsoft.com/office/drawing/2014/main" id="{3FED6284-567A-4CEB-9ECD-AF765367CB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6279" y="0"/>
            <a:ext cx="3119441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B5071DC9-78CF-493D-AC39-380A2AD8D9D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67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3B3652-B4BD-4B5B-A1B4-03E8970225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C6FE06D-1106-41C4-B6F1-AEFC041974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45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729A11-5E79-49A6-896C-E21380091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CE95DA3-8D84-4808-8135-A7D66594F8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01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3BDA05-BB43-4F28-A121-00472B4C31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7797" y="0"/>
            <a:ext cx="5054203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D505204-F7F4-4828-B6C7-0BF7033C77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92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E99F95-2B67-49C3-BCAB-F15A0491C7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6305A00-D852-4C07-AD65-D22F4F7471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21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86867B-38EB-43D1-A2D5-D98F3E959A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E8A7519-C105-4628-A809-2FBDE01C69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95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E191-2680-4F65-9EE4-F9FF900E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4432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B85FB-2E96-44A7-A155-A10CD31B0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4432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B5F0D-D9FC-4661-9272-9F00CC1D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EE4D-63F5-4A4B-8C9D-E01BD09A41A4}" type="datetime1">
              <a:rPr lang="en-ZA" smtClean="0"/>
              <a:t>2023/12/06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90FAF-B510-4373-8D5D-1133B686A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A61FB-4921-4C71-984E-2B6ECA4D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637155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F169A4-E55F-46BF-A640-96B28BFFB9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FA86224-8BB6-4C2F-A798-67B5B38933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78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D387A74-4AD5-4DD8-8EAE-6EE102CD6A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8" name="Picture 7" descr="Aerial view of a city&#10;&#10;Description automatically generated with low confidence">
            <a:extLst>
              <a:ext uri="{FF2B5EF4-FFF2-40B4-BE49-F238E27FC236}">
                <a16:creationId xmlns:a16="http://schemas.microsoft.com/office/drawing/2014/main" id="{D31AFBDC-AC86-46D4-B529-C4FED36D2B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1916" y="692728"/>
            <a:ext cx="2926436" cy="442421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298923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DB32419-AE9A-4C1C-AF1A-8D42E73006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85CFB0B-8FEE-4C8F-BF8E-F669443CF1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33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F5B042-E413-4CA6-BF30-60A8421BD1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ECB2426-B327-408C-90F6-5937CB240D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050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FCF13C-2487-484E-B6B3-C85D63161D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8" cy="685465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A69D4DF-718F-4495-ADC8-2C26335D4A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436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A1B05F-BC82-4237-9F8C-D64082BAF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44" y="-92364"/>
            <a:ext cx="12265891" cy="706581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C6BF442-14D3-4B7E-94CE-C10C264883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028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54973E-1109-4F96-A401-D6E3ABDDA8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44" y="-92364"/>
            <a:ext cx="12265891" cy="706581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7B3054D-1E1E-46A7-9FDE-4438EE83CE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398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427515-E763-4868-9DFF-F04BE89B3B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44" y="-92364"/>
            <a:ext cx="12265891" cy="706581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4A42169-D73D-4A33-A11A-310C8ABCF0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290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7C3DBA-1DAF-4D66-A4C1-DC92732C6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44" y="-92364"/>
            <a:ext cx="12265891" cy="706581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D83F38A-5A5D-4E79-8D8F-502158E9E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081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5A605-5D09-47B1-A245-62A228E9CD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44" y="-92364"/>
            <a:ext cx="12265891" cy="706581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704CE51-9E95-4A9B-8B0D-BBA5365EB2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21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B8AD-5020-4FEF-AD28-D1C084F4C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25982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BB87C-54A6-412C-ACBC-A1702704A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25982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08916-9187-408D-AE06-F71EE1E74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F7E6-D57B-49B8-BA70-FEE6B9EEB3A6}" type="datetime1">
              <a:rPr lang="en-ZA" smtClean="0"/>
              <a:t>2023/12/06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DDB1B-E589-436C-B263-2DA263A40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EC882-5124-4BF1-A7D9-D325D311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771330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872252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88810-389B-425C-BC79-5AD7F2D4D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2AF65-3973-4145-8269-E106BD46E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92677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A55E1-A5CD-47E8-8BA8-2658D6CB9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0008"/>
            <a:ext cx="3932237" cy="351898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45DF2-DB23-400B-84D7-8F4F1B1CC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BBAED-5B07-42F6-B51D-B159C3EBD4A0}" type="datetime1">
              <a:rPr lang="en-ZA" smtClean="0"/>
              <a:t>2023/12/06</a:t>
            </a:fld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8B3D-8719-4BC8-8B94-47067165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D2502-8AAE-498A-84D6-BC7C05E41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463967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277F7-A6D6-4351-911F-8060E833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E4FF77-3A5C-473F-BF6E-53889D73D8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92677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8BB52-6F34-4855-8545-90EEAD684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3EFE8-7DCC-4CE2-BCF4-9D51FB75F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9662-2392-4390-906C-D0EE7A19F83D}" type="datetime1">
              <a:rPr lang="en-ZA" smtClean="0"/>
              <a:t>2023/12/06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83C7A-8E29-47EC-9785-EB257835E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A02277-A5B0-4F7C-B8D0-577E0143B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555612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ACFB-EB91-45E0-BE71-7530D3F5F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176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ECF10-423D-442A-97A6-70062A3A7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27176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E1917-4461-45BA-9098-DB814B92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0792C-8879-4E45-9602-A77593DB9234}" type="datetime1">
              <a:rPr lang="en-ZA" smtClean="0"/>
              <a:t>2023/12/06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285D-9ECD-4574-ABD5-A21A3A686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F3DAA-F45B-430C-BB53-4CC9BC363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205853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FB840C-78F9-4613-8EE3-82F143E6E2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014983"/>
            <a:ext cx="2375916" cy="51619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F60FF-70A5-4D4A-9BD7-BC8C1AEBD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14983"/>
            <a:ext cx="7734300" cy="51619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D862E-ACE6-4AB8-87B2-2ACA91F58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7762C-1901-4ABF-BC57-2485F2F37CEB}" type="datetime1">
              <a:rPr lang="en-ZA" smtClean="0"/>
              <a:t>2023/12/06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EBC8D-9A47-4D24-85B0-DB78251DC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7C1E0-8650-4459-BE15-C0ED21C0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264066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B8AD-5020-4FEF-AD28-D1C084F4C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23239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BB87C-54A6-412C-ACBC-A1702704A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23239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08916-9187-408D-AE06-F71EE1E74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6F881-74A2-460B-B36F-3C4017CDEE1C}" type="datetime1">
              <a:rPr lang="en-ZA" smtClean="0"/>
              <a:t>2023/12/06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DDB1B-E589-436C-B263-2DA263A40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EC882-5124-4BF1-A7D9-D325D311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98091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innhold 5">
            <a:extLst>
              <a:ext uri="{FF2B5EF4-FFF2-40B4-BE49-F238E27FC236}">
                <a16:creationId xmlns:a16="http://schemas.microsoft.com/office/drawing/2014/main" id="{CE44928E-89A1-BD45-827D-06347661FF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5360" y="1412776"/>
            <a:ext cx="5616624" cy="453717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1"/>
              </a:buClr>
              <a:buSzPct val="125000"/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7" name="Tittel 6">
            <a:extLst>
              <a:ext uri="{FF2B5EF4-FFF2-40B4-BE49-F238E27FC236}">
                <a16:creationId xmlns:a16="http://schemas.microsoft.com/office/drawing/2014/main" id="{13ED8995-3DC0-9549-99E5-0AED79B5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1"/>
            <a:ext cx="11519756" cy="720080"/>
          </a:xfrm>
        </p:spPr>
        <p:txBody>
          <a:bodyPr/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4" name="Plassholder for innhold 5">
            <a:extLst>
              <a:ext uri="{FF2B5EF4-FFF2-40B4-BE49-F238E27FC236}">
                <a16:creationId xmlns:a16="http://schemas.microsoft.com/office/drawing/2014/main" id="{F396A42F-B9FD-C243-9D51-7F2D4924A95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40018" y="1412776"/>
            <a:ext cx="5616702" cy="453717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1"/>
              </a:buClr>
              <a:buSzPct val="125000"/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b-NO" dirty="0"/>
              <a:t> 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33827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49">
          <p15:clr>
            <a:srgbClr val="5ACBF0"/>
          </p15:clr>
        </p15:guide>
        <p15:guide id="2" pos="393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DF47B-981A-45D1-BEEE-5174CC6A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5347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83A15-F50B-4E5E-8FF8-C9BF0C137A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1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722A5-7DFA-4B71-89C7-660556CB3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1947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E1208-883E-48B0-804A-9CD9B9C3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44696-6081-4F16-9A87-D46D3512FE50}" type="datetime1">
              <a:rPr lang="en-ZA" smtClean="0"/>
              <a:t>2023/12/06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5B022-FDC8-4CCB-B1F5-D2719D3A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DDBE3-1C8E-4AF1-83C1-9BE3F583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20815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180E6-B79A-43B7-B9A0-2AA456BC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23359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D158B-E41B-4D8C-9FF9-2EAA96F82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03066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16D28-575A-4ABA-A5A7-B48B2DDF9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03066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62E8E-8AEB-41AC-97F4-7175F7F8C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0118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0E4094-9AE9-4B1F-982B-CD8A08678B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0118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389838-19E8-40E5-B9C2-2BD0FAD0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ED501-B314-4F8F-86B9-DC6237A8A4B3}" type="datetime1">
              <a:rPr lang="en-ZA" smtClean="0"/>
              <a:t>2023/12/06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A29A92-A44B-401A-B948-60CDA414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3630CF-0EAF-4391-B4EA-DBCF9B7AA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052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B2FE-C8D9-4863-8749-67372FB6D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176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438732-2208-42DE-917D-7CBF6EFBC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96313-A473-48A8-A860-5FDC42C64D12}" type="datetime1">
              <a:rPr lang="en-ZA" smtClean="0"/>
              <a:t>2023/12/06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B91FE-7FB6-4BCC-8A6A-4D0BC837A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4956-7060-49CE-BEC9-9F5A414A7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66075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aving&#10;&#10;Description automatically generated">
            <a:extLst>
              <a:ext uri="{FF2B5EF4-FFF2-40B4-BE49-F238E27FC236}">
                <a16:creationId xmlns:a16="http://schemas.microsoft.com/office/drawing/2014/main" id="{891DF7B7-5B46-4F3E-BF1F-5CE86FAC63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795E369-4F86-4F70-9717-E23ED99D65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83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E471E0-CD9B-43FE-B909-AA4A086CE6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704CDDF-8506-40E1-9430-9EEFEC9FF5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93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AB9FA-F9D4-4B23-A504-E35891C415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2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9E36AA3-594F-4B9D-B48B-622AE75C10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8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jp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117660E-C223-4E4B-A970-049FF8F971AA}"/>
              </a:ext>
            </a:extLst>
          </p:cNvPr>
          <p:cNvPicPr>
            <a:picLocks noChangeAspect="1"/>
          </p:cNvPicPr>
          <p:nvPr userDrawn="1"/>
        </p:nvPicPr>
        <p:blipFill>
          <a:blip r:embed="rId38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F8F312-7ADB-459B-9B34-36053E7F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F3D37-5ECC-494A-998E-7B287C699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E091D-007E-4526-A366-5F8422641F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fld id="{DEAA5D78-554E-4374-8052-C46F18EE213F}" type="datetime1">
              <a:rPr lang="en-ZA" smtClean="0"/>
              <a:pPr/>
              <a:t>2023/12/06</a:t>
            </a:fld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8ED51-23DD-4417-A431-C53197554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501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8E1AA-D662-4E8C-8EDB-E7CA05C50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D93C5197-1E51-49E6-82D3-45E83ED58034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8" name="Picture 7" descr="Logo&#10;&#10;Description automatically generated with low confidence">
            <a:extLst>
              <a:ext uri="{FF2B5EF4-FFF2-40B4-BE49-F238E27FC236}">
                <a16:creationId xmlns:a16="http://schemas.microsoft.com/office/drawing/2014/main" id="{A4E2FFBA-BE04-4BBE-8310-2D5542BE0554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6150" y="0"/>
            <a:ext cx="1085850" cy="10001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9B18B9-C72F-4F2B-9DFD-87B6BF5C5ED7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006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0106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21" r:id="rId30"/>
    <p:sldLayoutId id="2147483716" r:id="rId31"/>
    <p:sldLayoutId id="2147483717" r:id="rId32"/>
    <p:sldLayoutId id="2147483718" r:id="rId33"/>
    <p:sldLayoutId id="2147483719" r:id="rId34"/>
    <p:sldLayoutId id="2147483720" r:id="rId35"/>
    <p:sldLayoutId id="2147483749" r:id="rId3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3AED2875-8519-4C63-8FFE-22085275822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nb-NO" dirty="0"/>
              <a:t>Status</a:t>
            </a:r>
          </a:p>
          <a:p>
            <a:pPr lvl="1">
              <a:lnSpc>
                <a:spcPct val="120000"/>
              </a:lnSpc>
            </a:pPr>
            <a:r>
              <a:rPr lang="nb-NO" dirty="0" err="1"/>
              <a:t>Almost</a:t>
            </a:r>
            <a:r>
              <a:rPr lang="nb-NO" dirty="0"/>
              <a:t> all </a:t>
            </a:r>
            <a:r>
              <a:rPr lang="nb-NO" dirty="0" err="1"/>
              <a:t>project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 in or </a:t>
            </a:r>
            <a:r>
              <a:rPr lang="nb-NO" dirty="0" err="1"/>
              <a:t>on</a:t>
            </a:r>
            <a:r>
              <a:rPr lang="nb-NO" dirty="0"/>
              <a:t> the </a:t>
            </a:r>
            <a:r>
              <a:rPr lang="nb-NO" dirty="0" err="1"/>
              <a:t>way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the HM</a:t>
            </a:r>
          </a:p>
          <a:p>
            <a:pPr lvl="1">
              <a:lnSpc>
                <a:spcPct val="120000"/>
              </a:lnSpc>
            </a:pPr>
            <a:r>
              <a:rPr lang="nb-NO" dirty="0"/>
              <a:t>Good </a:t>
            </a:r>
            <a:r>
              <a:rPr lang="nb-NO" dirty="0" err="1"/>
              <a:t>cooperation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most PTs</a:t>
            </a:r>
          </a:p>
          <a:p>
            <a:pPr>
              <a:lnSpc>
                <a:spcPct val="120000"/>
              </a:lnSpc>
            </a:pPr>
            <a:r>
              <a:rPr lang="en-US" dirty="0"/>
              <a:t>Cooperation with OGC and </a:t>
            </a:r>
            <a:r>
              <a:rPr lang="en-US" dirty="0" err="1"/>
              <a:t>Sparx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Integration of models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Exchange of experiences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Follow up with </a:t>
            </a:r>
            <a:r>
              <a:rPr lang="en-US" dirty="0" err="1"/>
              <a:t>Sparx</a:t>
            </a:r>
            <a:r>
              <a:rPr lang="en-US" dirty="0"/>
              <a:t> on some suggested improvements</a:t>
            </a:r>
          </a:p>
          <a:p>
            <a:pPr>
              <a:lnSpc>
                <a:spcPct val="120000"/>
              </a:lnSpc>
            </a:pPr>
            <a:r>
              <a:rPr lang="nb-NO" dirty="0"/>
              <a:t>HMMG </a:t>
            </a:r>
            <a:r>
              <a:rPr lang="nb-NO" dirty="0" err="1"/>
              <a:t>Attendance</a:t>
            </a:r>
            <a:endParaRPr lang="nb-NO" dirty="0"/>
          </a:p>
          <a:p>
            <a:pPr lvl="1">
              <a:lnSpc>
                <a:spcPct val="120000"/>
              </a:lnSpc>
            </a:pPr>
            <a:r>
              <a:rPr lang="en-US" dirty="0"/>
              <a:t>Project leaders, editors and WG convenors must register as HMMG Members and are expected to attend the HMMG meeting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D08F14D0-DCAB-44F6-A326-2C9C06C7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HMMG Meeting </a:t>
            </a:r>
            <a:r>
              <a:rPr lang="nb-NO" dirty="0" err="1"/>
              <a:t>Highlights</a:t>
            </a:r>
            <a:r>
              <a:rPr lang="nb-NO" dirty="0"/>
              <a:t> 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3FE1F9D3-0A93-4700-BD82-160FD3D6E13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61056" y="1988841"/>
            <a:ext cx="5389932" cy="420456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nb-NO" sz="2000" b="1" dirty="0"/>
              <a:t>EA is </a:t>
            </a:r>
            <a:r>
              <a:rPr lang="nb-NO" sz="2000" b="1" dirty="0" err="1"/>
              <a:t>mandatory</a:t>
            </a:r>
            <a:r>
              <a:rPr lang="nb-NO" sz="2000" b="1" dirty="0"/>
              <a:t> for all UML </a:t>
            </a:r>
            <a:r>
              <a:rPr lang="nb-NO" sz="2000" b="1" dirty="0" err="1"/>
              <a:t>work</a:t>
            </a:r>
            <a:r>
              <a:rPr lang="nb-NO" sz="2000" b="1" dirty="0"/>
              <a:t>!</a:t>
            </a:r>
          </a:p>
          <a:p>
            <a:pPr>
              <a:lnSpc>
                <a:spcPct val="120000"/>
              </a:lnSpc>
            </a:pPr>
            <a:r>
              <a:rPr lang="nb-NO" sz="2000" b="1" dirty="0" err="1"/>
              <a:t>Use</a:t>
            </a:r>
            <a:r>
              <a:rPr lang="nb-NO" sz="2000" b="1" dirty="0"/>
              <a:t> a </a:t>
            </a:r>
            <a:r>
              <a:rPr lang="nb-NO" sz="2000" b="1" dirty="0" err="1"/>
              <a:t>recent</a:t>
            </a:r>
            <a:r>
              <a:rPr lang="nb-NO" sz="2000" b="1" dirty="0"/>
              <a:t> </a:t>
            </a:r>
            <a:r>
              <a:rPr lang="nb-NO" sz="2000" b="1" dirty="0" err="1"/>
              <a:t>version</a:t>
            </a:r>
            <a:r>
              <a:rPr lang="nb-NO" sz="2000" b="1" dirty="0"/>
              <a:t> (15 or 16)</a:t>
            </a:r>
          </a:p>
          <a:p>
            <a:pPr lvl="1">
              <a:lnSpc>
                <a:spcPct val="120000"/>
              </a:lnSpc>
            </a:pPr>
            <a:r>
              <a:rPr lang="en-US" sz="1800" dirty="0" err="1"/>
              <a:t>ShapeChange</a:t>
            </a:r>
            <a:r>
              <a:rPr lang="en-US" sz="1800" dirty="0"/>
              <a:t> supports both versions</a:t>
            </a:r>
            <a:endParaRPr lang="nb-NO" sz="1800" dirty="0"/>
          </a:p>
          <a:p>
            <a:pPr>
              <a:lnSpc>
                <a:spcPct val="120000"/>
              </a:lnSpc>
            </a:pPr>
            <a:r>
              <a:rPr lang="nb-NO" sz="2000" dirty="0" err="1"/>
              <a:t>Sparx</a:t>
            </a:r>
            <a:r>
              <a:rPr lang="nb-NO" sz="2000" dirty="0"/>
              <a:t> Systems </a:t>
            </a:r>
            <a:r>
              <a:rPr lang="nb-NO" sz="2000" dirty="0" err="1"/>
              <a:t>provides</a:t>
            </a:r>
            <a:r>
              <a:rPr lang="nb-NO" sz="2000" dirty="0"/>
              <a:t> </a:t>
            </a:r>
            <a:r>
              <a:rPr lang="nb-NO" sz="2000" b="1" dirty="0" err="1"/>
              <a:t>free</a:t>
            </a:r>
            <a:r>
              <a:rPr lang="nb-NO" sz="2000" b="1" dirty="0"/>
              <a:t> </a:t>
            </a:r>
            <a:r>
              <a:rPr lang="nb-NO" sz="2000" b="1" dirty="0" err="1"/>
              <a:t>licenses</a:t>
            </a:r>
            <a:r>
              <a:rPr lang="nb-NO" sz="2000" b="1" dirty="0"/>
              <a:t> </a:t>
            </a:r>
            <a:r>
              <a:rPr lang="nb-NO" sz="2000" dirty="0"/>
              <a:t>for </a:t>
            </a:r>
            <a:r>
              <a:rPr lang="nb-NO" sz="2000" dirty="0" err="1"/>
              <a:t>development</a:t>
            </a:r>
            <a:r>
              <a:rPr lang="nb-NO" sz="2000" dirty="0"/>
              <a:t> and </a:t>
            </a:r>
            <a:r>
              <a:rPr lang="nb-NO" sz="2000" dirty="0" err="1"/>
              <a:t>maintenance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Harmonised</a:t>
            </a:r>
            <a:r>
              <a:rPr lang="nb-NO" sz="2000" dirty="0"/>
              <a:t> Model </a:t>
            </a:r>
          </a:p>
          <a:p>
            <a:pPr lvl="1">
              <a:lnSpc>
                <a:spcPct val="120000"/>
              </a:lnSpc>
            </a:pPr>
            <a:r>
              <a:rPr lang="nb-NO" sz="1800" dirty="0"/>
              <a:t>Experts, Project leaders, Editors, </a:t>
            </a:r>
            <a:r>
              <a:rPr lang="nb-NO" sz="1800" dirty="0" err="1"/>
              <a:t>Convenors</a:t>
            </a:r>
            <a:r>
              <a:rPr lang="nb-NO" sz="1800" dirty="0"/>
              <a:t>…</a:t>
            </a:r>
          </a:p>
          <a:p>
            <a:pPr>
              <a:lnSpc>
                <a:spcPct val="120000"/>
              </a:lnSpc>
            </a:pPr>
            <a:r>
              <a:rPr lang="nb-NO" sz="2000" dirty="0" err="1"/>
              <a:t>Requests</a:t>
            </a:r>
            <a:r>
              <a:rPr lang="nb-NO" sz="2000" dirty="0"/>
              <a:t> </a:t>
            </a:r>
            <a:r>
              <a:rPr lang="nb-NO" sz="2000" dirty="0" err="1"/>
              <a:t>are</a:t>
            </a:r>
            <a:r>
              <a:rPr lang="nb-NO" sz="2000" dirty="0"/>
              <a:t> </a:t>
            </a:r>
            <a:r>
              <a:rPr lang="nb-NO" sz="2000" dirty="0" err="1"/>
              <a:t>handled</a:t>
            </a:r>
            <a:r>
              <a:rPr lang="nb-NO" sz="2000" dirty="0"/>
              <a:t> </a:t>
            </a:r>
            <a:r>
              <a:rPr lang="nb-NO" sz="2000" dirty="0" err="1"/>
              <a:t>through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ISO/TC 211 </a:t>
            </a:r>
            <a:r>
              <a:rPr lang="nb-NO" sz="2000" dirty="0" err="1"/>
              <a:t>Secretariat</a:t>
            </a:r>
            <a:endParaRPr lang="nb-NO" sz="2000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4835393C-94C6-4FB6-A445-9B9445A7F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366" y="1268761"/>
            <a:ext cx="4476750" cy="6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6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D08F14D0-DCAB-44F6-A326-2C9C06C7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HMMG Meeting </a:t>
            </a:r>
            <a:r>
              <a:rPr lang="nb-NO" dirty="0" err="1"/>
              <a:t>Highlights</a:t>
            </a:r>
            <a:r>
              <a:rPr lang="nb-NO" dirty="0"/>
              <a:t> 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5048E56-2AE2-4D02-B011-C2AB6C1B4C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627042" y="2111604"/>
            <a:ext cx="5229677" cy="4496586"/>
          </a:xfrm>
        </p:spPr>
        <p:txBody>
          <a:bodyPr>
            <a:normAutofit/>
          </a:bodyPr>
          <a:lstStyle/>
          <a:p>
            <a:r>
              <a:rPr lang="en-US" dirty="0"/>
              <a:t>Overture Maps</a:t>
            </a:r>
          </a:p>
          <a:p>
            <a:pPr marL="641350" lvl="1" indent="-285750"/>
            <a:r>
              <a:rPr lang="en-US" dirty="0"/>
              <a:t>Big companies, open data – will be important for the future</a:t>
            </a:r>
          </a:p>
          <a:p>
            <a:pPr marL="641350" lvl="1" indent="-285750"/>
            <a:r>
              <a:rPr lang="en-US" dirty="0"/>
              <a:t>Open schemas in YAML</a:t>
            </a:r>
          </a:p>
          <a:p>
            <a:pPr marL="1098550" lvl="2" indent="-285750"/>
            <a:r>
              <a:rPr lang="en-US" dirty="0"/>
              <a:t>HMMG working on scripts for mapping to ISO/TC 211 UML </a:t>
            </a:r>
          </a:p>
          <a:p>
            <a:pPr marL="641350" lvl="1" indent="-285750"/>
            <a:r>
              <a:rPr lang="en-US" dirty="0"/>
              <a:t>Unique identifiers</a:t>
            </a:r>
          </a:p>
          <a:p>
            <a:pPr marL="641350" lvl="1" indent="-285750"/>
            <a:r>
              <a:rPr lang="en-US" dirty="0"/>
              <a:t>Linear referencing</a:t>
            </a:r>
          </a:p>
          <a:p>
            <a:pPr marL="641350" lvl="1" indent="-285750"/>
            <a:endParaRPr lang="en-US" dirty="0"/>
          </a:p>
          <a:p>
            <a:pPr marL="641350" lvl="1" indent="-285750"/>
            <a:r>
              <a:rPr lang="en-US" dirty="0"/>
              <a:t>ISO/TC 211 need to:</a:t>
            </a:r>
          </a:p>
          <a:p>
            <a:pPr marL="1098550" lvl="2" indent="-285750"/>
            <a:r>
              <a:rPr lang="nb-NO" dirty="0" err="1"/>
              <a:t>Observe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development</a:t>
            </a:r>
            <a:endParaRPr lang="nb-NO" dirty="0"/>
          </a:p>
          <a:p>
            <a:pPr marL="1098550" lvl="2" indent="-285750"/>
            <a:r>
              <a:rPr lang="nb-NO" dirty="0" err="1"/>
              <a:t>Consider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consequences</a:t>
            </a:r>
            <a:endParaRPr lang="nb-NO" dirty="0"/>
          </a:p>
          <a:p>
            <a:endParaRPr lang="en-US" dirty="0"/>
          </a:p>
          <a:p>
            <a:endParaRPr lang="nb-NO" dirty="0"/>
          </a:p>
        </p:txBody>
      </p:sp>
      <p:pic>
        <p:nvPicPr>
          <p:cNvPr id="7" name="Plassholder for innhold 8">
            <a:extLst>
              <a:ext uri="{FF2B5EF4-FFF2-40B4-BE49-F238E27FC236}">
                <a16:creationId xmlns:a16="http://schemas.microsoft.com/office/drawing/2014/main" id="{DEA25AAC-DA87-4A56-A653-048EA9522BF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70494" y="1467945"/>
            <a:ext cx="4198885" cy="229182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lassholder for innhold 7">
            <a:extLst>
              <a:ext uri="{FF2B5EF4-FFF2-40B4-BE49-F238E27FC236}">
                <a16:creationId xmlns:a16="http://schemas.microsoft.com/office/drawing/2014/main" id="{A980B0F7-8FDC-4850-8D08-AA514D232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09" y="3958951"/>
            <a:ext cx="5616575" cy="2726379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CFC00DC9-19C9-4229-977E-D8BDEF136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583" y="548681"/>
            <a:ext cx="3159497" cy="1399777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88CC77DB-44D3-4D4B-80CC-3C9D16403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943" y="3289857"/>
            <a:ext cx="3927099" cy="26255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07478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ISO_TC211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3472</TotalTime>
  <Words>165</Words>
  <Application>Microsoft Office PowerPoint</Application>
  <PresentationFormat>Widescreen</PresentationFormat>
  <Paragraphs>27</Paragraphs>
  <Slides>2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</vt:i4>
      </vt:variant>
    </vt:vector>
  </HeadingPairs>
  <TitlesOfParts>
    <vt:vector size="6" baseType="lpstr">
      <vt:lpstr>Arial</vt:lpstr>
      <vt:lpstr>Calibri</vt:lpstr>
      <vt:lpstr>Georgia</vt:lpstr>
      <vt:lpstr>Office Theme</vt:lpstr>
      <vt:lpstr>HMMG Meeting Highlights </vt:lpstr>
      <vt:lpstr>HMMG Meeting Highlights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Liesel Lange</dc:creator>
  <cp:lastModifiedBy>reise</cp:lastModifiedBy>
  <cp:revision>183</cp:revision>
  <dcterms:created xsi:type="dcterms:W3CDTF">2021-11-20T16:14:29Z</dcterms:created>
  <dcterms:modified xsi:type="dcterms:W3CDTF">2023-12-06T11:55:29Z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5fb66cb-1293-447c-8145-70f34275861f_Enabled">
    <vt:lpwstr>true</vt:lpwstr>
  </property>
  <property fmtid="{D5CDD505-2E9C-101B-9397-08002B2CF9AE}" pid="3" name="MSIP_Label_05fb66cb-1293-447c-8145-70f34275861f_SetDate">
    <vt:lpwstr>2022-02-23T15:14:43Z</vt:lpwstr>
  </property>
  <property fmtid="{D5CDD505-2E9C-101B-9397-08002B2CF9AE}" pid="4" name="MSIP_Label_05fb66cb-1293-447c-8145-70f34275861f_Method">
    <vt:lpwstr>Privileged</vt:lpwstr>
  </property>
  <property fmtid="{D5CDD505-2E9C-101B-9397-08002B2CF9AE}" pid="5" name="MSIP_Label_05fb66cb-1293-447c-8145-70f34275861f_Name">
    <vt:lpwstr>EXTERNAL</vt:lpwstr>
  </property>
  <property fmtid="{D5CDD505-2E9C-101B-9397-08002B2CF9AE}" pid="6" name="MSIP_Label_05fb66cb-1293-447c-8145-70f34275861f_SiteId">
    <vt:lpwstr>7988742d-c543-4b9a-87a9-10a7b354d289</vt:lpwstr>
  </property>
  <property fmtid="{D5CDD505-2E9C-101B-9397-08002B2CF9AE}" pid="7" name="MSIP_Label_05fb66cb-1293-447c-8145-70f34275861f_ActionId">
    <vt:lpwstr>fe967cf2-bfef-40d4-a704-7da82c57c853</vt:lpwstr>
  </property>
  <property fmtid="{D5CDD505-2E9C-101B-9397-08002B2CF9AE}" pid="8" name="MSIP_Label_05fb66cb-1293-447c-8145-70f34275861f_ContentBits">
    <vt:lpwstr>0</vt:lpwstr>
  </property>
  <property fmtid="{D5CDD505-2E9C-101B-9397-08002B2CF9AE}" pid="9" name="MSIP_Label_e5fbf486-f09d-4a86-8810-b4add863c98a_Enabled">
    <vt:lpwstr>true</vt:lpwstr>
  </property>
  <property fmtid="{D5CDD505-2E9C-101B-9397-08002B2CF9AE}" pid="10" name="MSIP_Label_e5fbf486-f09d-4a86-8810-b4add863c98a_SetDate">
    <vt:lpwstr>2022-05-10T13:37:55Z</vt:lpwstr>
  </property>
  <property fmtid="{D5CDD505-2E9C-101B-9397-08002B2CF9AE}" pid="11" name="MSIP_Label_e5fbf486-f09d-4a86-8810-b4add863c98a_Method">
    <vt:lpwstr>Privileged</vt:lpwstr>
  </property>
  <property fmtid="{D5CDD505-2E9C-101B-9397-08002B2CF9AE}" pid="12" name="MSIP_Label_e5fbf486-f09d-4a86-8810-b4add863c98a_Name">
    <vt:lpwstr>Public</vt:lpwstr>
  </property>
  <property fmtid="{D5CDD505-2E9C-101B-9397-08002B2CF9AE}" pid="13" name="MSIP_Label_e5fbf486-f09d-4a86-8810-b4add863c98a_SiteId">
    <vt:lpwstr>38856954-ed55-49f7-8bdd-738ffbbfd390</vt:lpwstr>
  </property>
  <property fmtid="{D5CDD505-2E9C-101B-9397-08002B2CF9AE}" pid="14" name="MSIP_Label_e5fbf486-f09d-4a86-8810-b4add863c98a_ActionId">
    <vt:lpwstr>98a993ac-2604-4062-af01-390033490a29</vt:lpwstr>
  </property>
  <property fmtid="{D5CDD505-2E9C-101B-9397-08002B2CF9AE}" pid="15" name="MSIP_Label_e5fbf486-f09d-4a86-8810-b4add863c98a_ContentBits">
    <vt:lpwstr>0</vt:lpwstr>
  </property>
</Properties>
</file>